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5C8E00"/>
    <a:srgbClr val="7F7F7F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 autoAdjust="0"/>
    <p:restoredTop sz="94660"/>
  </p:normalViewPr>
  <p:slideViewPr>
    <p:cSldViewPr snapToGrid="0">
      <p:cViewPr>
        <p:scale>
          <a:sx n="66" d="100"/>
          <a:sy n="66" d="100"/>
        </p:scale>
        <p:origin x="25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B68D0-5F06-469C-90AF-4FAF90E9365D}" type="datetimeFigureOut">
              <a:rPr lang="en-FI" smtClean="0"/>
              <a:t>20/06/2024</a:t>
            </a:fld>
            <a:endParaRPr lang="en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83FCE-CE64-4ED0-ABBB-9332E9C94870}" type="slidenum">
              <a:rPr lang="en-FI" smtClean="0"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75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77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2390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631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163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07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426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863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047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202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271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320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FE172-0982-4271-822F-175EB9A49FA8}" type="datetimeFigureOut">
              <a:rPr lang="fi-FI" smtClean="0"/>
              <a:t>20.6.2024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D6DB-39A4-4F76-880D-A8AA01FAA4A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55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2A587EC4-B221-6AE0-5126-FFE617D1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95799" y="258401"/>
            <a:ext cx="2743200" cy="365125"/>
          </a:xfrm>
        </p:spPr>
        <p:txBody>
          <a:bodyPr/>
          <a:lstStyle/>
          <a:p>
            <a:fld id="{0A071DD9-FE09-44AF-B92E-5D1FB1CBB37E}" type="datetime1">
              <a:rPr lang="fi-FI" sz="1000" smtClean="0">
                <a:latin typeface="Arial" panose="020B0604020202020204" pitchFamily="34" charset="0"/>
                <a:cs typeface="Arial" panose="020B0604020202020204" pitchFamily="34" charset="0"/>
              </a:rPr>
              <a:t>21.6.2024</a:t>
            </a:fld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0861796-DBD7-B241-05E3-4FE508D3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0639" y="258401"/>
            <a:ext cx="9776835" cy="365125"/>
          </a:xfrm>
        </p:spPr>
        <p:txBody>
          <a:bodyPr/>
          <a:lstStyle/>
          <a:p>
            <a:pPr algn="l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RIL 277-2024 Liite 4.1 Elinkaaritoimenpiteiden suunnittelu puukerrostalokohteessa työpajapohja v0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CBDA654-4D73-6BB8-BC89-B5095E0AAC17}"/>
              </a:ext>
            </a:extLst>
          </p:cNvPr>
          <p:cNvSpPr txBox="1">
            <a:spLocks/>
          </p:cNvSpPr>
          <p:nvPr/>
        </p:nvSpPr>
        <p:spPr>
          <a:xfrm>
            <a:off x="9362694" y="2584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2CED6DB-39A4-4F76-880D-A8AA01FAA4A2}" type="slidenum">
              <a:rPr lang="fi-FI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58A4CB-72CC-3CBB-5B18-C91638EEE41F}"/>
              </a:ext>
            </a:extLst>
          </p:cNvPr>
          <p:cNvSpPr/>
          <p:nvPr/>
        </p:nvSpPr>
        <p:spPr>
          <a:xfrm>
            <a:off x="690639" y="1849852"/>
            <a:ext cx="1800000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Joustavuus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4DFD96-5B99-8FE7-41E3-6687572AFAC2}"/>
              </a:ext>
            </a:extLst>
          </p:cNvPr>
          <p:cNvSpPr/>
          <p:nvPr/>
        </p:nvSpPr>
        <p:spPr>
          <a:xfrm>
            <a:off x="2837602" y="1849852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ääntyneet vaakakuormat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DD835B-A8CC-286B-1549-34EE01E96071}"/>
              </a:ext>
            </a:extLst>
          </p:cNvPr>
          <p:cNvSpPr/>
          <p:nvPr/>
        </p:nvSpPr>
        <p:spPr>
          <a:xfrm>
            <a:off x="5005997" y="1849821"/>
            <a:ext cx="1800000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Järjestelmätason toimenpiteet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AAB31A3-6F11-BB89-94E6-A021B57CB2E7}"/>
              </a:ext>
            </a:extLst>
          </p:cNvPr>
          <p:cNvSpPr/>
          <p:nvPr/>
        </p:nvSpPr>
        <p:spPr>
          <a:xfrm>
            <a:off x="10320395" y="1849821"/>
            <a:ext cx="1800000" cy="7140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Komponenttien luokitus</a:t>
            </a:r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säilyvyys-,</a:t>
            </a:r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joustavuus- ja uudelleenkäytettävyysominaisuuksien perusteella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62D5E-7B71-CB94-B625-C71394F809DB}"/>
              </a:ext>
            </a:extLst>
          </p:cNvPr>
          <p:cNvSpPr/>
          <p:nvPr/>
        </p:nvSpPr>
        <p:spPr>
          <a:xfrm>
            <a:off x="7174392" y="1849852"/>
            <a:ext cx="2778888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Yleiset teht</a:t>
            </a:r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ävät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2B4B51-52EC-8D95-9A3A-39E33EAFE875}"/>
              </a:ext>
            </a:extLst>
          </p:cNvPr>
          <p:cNvSpPr/>
          <p:nvPr/>
        </p:nvSpPr>
        <p:spPr>
          <a:xfrm>
            <a:off x="690639" y="2304176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Lisäkerrokset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74A3CA-B89F-21E6-44FA-CE4733F206D9}"/>
              </a:ext>
            </a:extLst>
          </p:cNvPr>
          <p:cNvSpPr/>
          <p:nvPr/>
        </p:nvSpPr>
        <p:spPr>
          <a:xfrm>
            <a:off x="2837602" y="2258951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ääntyneet pystykuormat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D8A455-FAF9-C937-74EF-ACC22CFFEAEC}"/>
              </a:ext>
            </a:extLst>
          </p:cNvPr>
          <p:cNvSpPr/>
          <p:nvPr/>
        </p:nvSpPr>
        <p:spPr>
          <a:xfrm>
            <a:off x="5005997" y="2256652"/>
            <a:ext cx="1800000" cy="7140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Alkuperäisen järjestelmän asianmukaisen suunnittelukapasiteetin todentaminen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0ECC20-C19A-5765-570F-D64972D05BBD}"/>
              </a:ext>
            </a:extLst>
          </p:cNvPr>
          <p:cNvSpPr/>
          <p:nvPr/>
        </p:nvSpPr>
        <p:spPr>
          <a:xfrm>
            <a:off x="10320395" y="2752608"/>
            <a:ext cx="1800000" cy="8611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Korjaustoimenpiteiden suunnittelu ylisuurten tai vaikeasti arvioitavien poikkeamien estämiseksi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FE09B1-A7E5-7EF2-646B-43069883D7CC}"/>
              </a:ext>
            </a:extLst>
          </p:cNvPr>
          <p:cNvSpPr/>
          <p:nvPr/>
        </p:nvSpPr>
        <p:spPr>
          <a:xfrm>
            <a:off x="7174392" y="2254497"/>
            <a:ext cx="2778888" cy="42639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Alkuperäisten kuormasiirtoreittien ja suunnitteluperiaatteiden inventaario (ks. L4.2)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4E817D8-7BA6-97B2-AB34-03F39D0C98DC}"/>
              </a:ext>
            </a:extLst>
          </p:cNvPr>
          <p:cNvSpPr/>
          <p:nvPr/>
        </p:nvSpPr>
        <p:spPr>
          <a:xfrm>
            <a:off x="690639" y="3168869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Tilojen monikäyttöisyys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71BC0A-C4E4-7076-5E80-DFFFB7AA73DD}"/>
              </a:ext>
            </a:extLst>
          </p:cNvPr>
          <p:cNvSpPr/>
          <p:nvPr/>
        </p:nvSpPr>
        <p:spPr>
          <a:xfrm>
            <a:off x="2837602" y="2803189"/>
            <a:ext cx="1800000" cy="58145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Seinä- tmv. elementtien muutokset (esim. aukot, LVISA-läpiviennit)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81EA162-E0A7-C00D-FF11-79FCC35329E8}"/>
              </a:ext>
            </a:extLst>
          </p:cNvPr>
          <p:cNvSpPr/>
          <p:nvPr/>
        </p:nvSpPr>
        <p:spPr>
          <a:xfrm>
            <a:off x="5005997" y="3012435"/>
            <a:ext cx="1800000" cy="52959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Olemassa olevien vaakakuormien siirtoreittien vahvistaminen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E1C38B-0682-EA44-05C9-8186347EA6A6}"/>
              </a:ext>
            </a:extLst>
          </p:cNvPr>
          <p:cNvSpPr/>
          <p:nvPr/>
        </p:nvSpPr>
        <p:spPr>
          <a:xfrm>
            <a:off x="7174391" y="2722129"/>
            <a:ext cx="2778888" cy="648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Vaakakuormia vastaan jäykistävän järjestelmän toimintavarmuus huomioiden päivitetyt kuormat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F5C76E8-FE6D-5AE5-C910-91A69FBD22E3}"/>
              </a:ext>
            </a:extLst>
          </p:cNvPr>
          <p:cNvSpPr/>
          <p:nvPr/>
        </p:nvSpPr>
        <p:spPr>
          <a:xfrm>
            <a:off x="2837602" y="3430574"/>
            <a:ext cx="1800000" cy="5999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Välipohja- tmv. vaakaelementtien muutokset (esim. LVISA-läpiviennit)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7963EA-1B44-AB10-ED17-EF4C94C648E0}"/>
              </a:ext>
            </a:extLst>
          </p:cNvPr>
          <p:cNvSpPr/>
          <p:nvPr/>
        </p:nvSpPr>
        <p:spPr>
          <a:xfrm>
            <a:off x="5005997" y="3583732"/>
            <a:ext cx="1800000" cy="52959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Olemassa olevien pystykuormien siirtoreittien vahvistaminen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64A2EA-ED9E-3F8E-BDE9-0B5895C57073}"/>
              </a:ext>
            </a:extLst>
          </p:cNvPr>
          <p:cNvSpPr/>
          <p:nvPr/>
        </p:nvSpPr>
        <p:spPr>
          <a:xfrm>
            <a:off x="10320395" y="3802449"/>
            <a:ext cx="1800000" cy="6308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Uudelleenkäytön parametrien iteratiivinen optimointi, vaiheet 2…4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AC059-9208-D2D8-30CE-7DC549BF63A3}"/>
              </a:ext>
            </a:extLst>
          </p:cNvPr>
          <p:cNvSpPr/>
          <p:nvPr/>
        </p:nvSpPr>
        <p:spPr>
          <a:xfrm>
            <a:off x="7174391" y="3972465"/>
            <a:ext cx="2778888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Järjestelmätason probabilistinen </a:t>
            </a:r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arviointi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76B2C9F-66F3-69CF-4D72-90C9DFC4CCB4}"/>
              </a:ext>
            </a:extLst>
          </p:cNvPr>
          <p:cNvSpPr/>
          <p:nvPr/>
        </p:nvSpPr>
        <p:spPr>
          <a:xfrm>
            <a:off x="5005997" y="4155028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Uudet kuormien siirtoj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ärjestelmät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BEE74B-AEC8-B979-7662-1E3DECB2655D}"/>
              </a:ext>
            </a:extLst>
          </p:cNvPr>
          <p:cNvSpPr/>
          <p:nvPr/>
        </p:nvSpPr>
        <p:spPr>
          <a:xfrm>
            <a:off x="10320395" y="4622017"/>
            <a:ext cx="1800000" cy="712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Jäykistysjärjestelmän tavanomainen (deterministinen) laskenta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203A56-45B3-93F3-9FB3-9CF0DED8D2A4}"/>
              </a:ext>
            </a:extLst>
          </p:cNvPr>
          <p:cNvSpPr/>
          <p:nvPr/>
        </p:nvSpPr>
        <p:spPr>
          <a:xfrm>
            <a:off x="7174391" y="4377018"/>
            <a:ext cx="2778888" cy="54352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Materiaalien ja liittimien ominaisuuksien “varmaan puolen” oletusten aiheuttamat poikkeamat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529009-D1DD-9496-7C6D-419AEFFFEDD6}"/>
              </a:ext>
            </a:extLst>
          </p:cNvPr>
          <p:cNvSpPr/>
          <p:nvPr/>
        </p:nvSpPr>
        <p:spPr>
          <a:xfrm>
            <a:off x="5005997" y="4654840"/>
            <a:ext cx="1800000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Komponenttitason toimenpiteet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3BEF57C-1662-AD1A-BF2F-898F16DF4E31}"/>
              </a:ext>
            </a:extLst>
          </p:cNvPr>
          <p:cNvSpPr/>
          <p:nvPr/>
        </p:nvSpPr>
        <p:spPr>
          <a:xfrm>
            <a:off x="10320395" y="5522985"/>
            <a:ext cx="1800000" cy="1150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Rakennejärjestelmän probabilistinen  toimintavarmuuden yhteenveto huomioiden jäykistysjärjestelmän poikkeamien arvio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F045D17-485F-5444-8D5D-98EC717E8B3D}"/>
              </a:ext>
            </a:extLst>
          </p:cNvPr>
          <p:cNvSpPr/>
          <p:nvPr/>
        </p:nvSpPr>
        <p:spPr>
          <a:xfrm>
            <a:off x="7174391" y="4959969"/>
            <a:ext cx="2778888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Kosteuden vaikutusten aiheuttamat poikkeamat (viruma, halkeilu)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84507F7-6B64-3116-8AF2-F01A93191B47}"/>
              </a:ext>
            </a:extLst>
          </p:cNvPr>
          <p:cNvSpPr/>
          <p:nvPr/>
        </p:nvSpPr>
        <p:spPr>
          <a:xfrm>
            <a:off x="5005997" y="5055164"/>
            <a:ext cx="1800000" cy="4543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Komponentin kantokyky vahvistuu tai heikentyy muutoksen johdosta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8609D56-606C-3C40-A103-D3E3708A3551}"/>
              </a:ext>
            </a:extLst>
          </p:cNvPr>
          <p:cNvSpPr/>
          <p:nvPr/>
        </p:nvSpPr>
        <p:spPr>
          <a:xfrm>
            <a:off x="10320395" y="6862112"/>
            <a:ext cx="1800000" cy="568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Vahvistettujen rakenneratkaisujen numeerinen simulointi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64882B6-1680-BFB9-5D08-119FD70793AF}"/>
              </a:ext>
            </a:extLst>
          </p:cNvPr>
          <p:cNvSpPr/>
          <p:nvPr/>
        </p:nvSpPr>
        <p:spPr>
          <a:xfrm>
            <a:off x="7174391" y="5364522"/>
            <a:ext cx="2778888" cy="48171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Liitosratkaisujen aiheuttamat poikkeamat (välysten, kitkan, syklisten kuormien vaikutukset) 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D10692A-A6A9-E30D-A836-AA0F89DB7D6E}"/>
              </a:ext>
            </a:extLst>
          </p:cNvPr>
          <p:cNvSpPr/>
          <p:nvPr/>
        </p:nvSpPr>
        <p:spPr>
          <a:xfrm>
            <a:off x="5005997" y="5544689"/>
            <a:ext cx="1800000" cy="94000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Uuden tai muokatun elementin ominaisuudet (esim. osan tai liitosten jäykkyydet) ovat säädetty alkuperäisten arvojen mukaiseksi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794E4F7-3AAA-F89E-AF36-3DD93C4AC246}"/>
              </a:ext>
            </a:extLst>
          </p:cNvPr>
          <p:cNvSpPr/>
          <p:nvPr/>
        </p:nvSpPr>
        <p:spPr>
          <a:xfrm>
            <a:off x="10320395" y="7619202"/>
            <a:ext cx="1800000" cy="5425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Innovatiivisten ja vaurioherkkien ratkaisujen IoT-monitorointiohjelma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B1902D-7EF6-1AA7-25EB-3E8363CB1350}"/>
              </a:ext>
            </a:extLst>
          </p:cNvPr>
          <p:cNvSpPr/>
          <p:nvPr/>
        </p:nvSpPr>
        <p:spPr>
          <a:xfrm>
            <a:off x="7174391" y="5885669"/>
            <a:ext cx="2778888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Osien ja liitosten jäykkyysominaisuuksien arvioinnin aiheuttamat poikkeamat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03EFDB-07CD-5AD7-7D71-52EE22142D22}"/>
              </a:ext>
            </a:extLst>
          </p:cNvPr>
          <p:cNvSpPr/>
          <p:nvPr/>
        </p:nvSpPr>
        <p:spPr>
          <a:xfrm>
            <a:off x="690639" y="4693559"/>
            <a:ext cx="1800000" cy="8036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Kuntoarvio- ja korjaustoimenpitei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 edellyttävät e</a:t>
            </a:r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linkaaritapahtumat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4304902-CA75-E9D9-B635-62CC112EF289}"/>
              </a:ext>
            </a:extLst>
          </p:cNvPr>
          <p:cNvSpPr/>
          <p:nvPr/>
        </p:nvSpPr>
        <p:spPr>
          <a:xfrm>
            <a:off x="2837602" y="5272927"/>
            <a:ext cx="1800000" cy="54352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Rakenteellisen toimivuuden varmistamisen v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älittömät / tilapaiset toimenpiteet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B2BC47-BE18-47B0-75AC-A4D6C7FB92EC}"/>
              </a:ext>
            </a:extLst>
          </p:cNvPr>
          <p:cNvSpPr/>
          <p:nvPr/>
        </p:nvSpPr>
        <p:spPr>
          <a:xfrm>
            <a:off x="5005997" y="6519892"/>
            <a:ext cx="1800000" cy="56837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Elementtien ja liitosten kantokyvyn varmistustoimenpiteet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D573726-F6EA-F15D-F5D2-4CE64C82FEFF}"/>
              </a:ext>
            </a:extLst>
          </p:cNvPr>
          <p:cNvSpPr/>
          <p:nvPr/>
        </p:nvSpPr>
        <p:spPr>
          <a:xfrm>
            <a:off x="690639" y="5586366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Vesivahinko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BB0464-6390-6700-3AEB-D1BD5336E15C}"/>
              </a:ext>
            </a:extLst>
          </p:cNvPr>
          <p:cNvSpPr/>
          <p:nvPr/>
        </p:nvSpPr>
        <p:spPr>
          <a:xfrm>
            <a:off x="2837602" y="5878928"/>
            <a:ext cx="1800000" cy="54352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Rakenteiden korjaus alkuperäiseen tai muuten riittävään kuntoon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49E6722-BF68-59F4-5D43-4D340D02EDDF}"/>
              </a:ext>
            </a:extLst>
          </p:cNvPr>
          <p:cNvSpPr/>
          <p:nvPr/>
        </p:nvSpPr>
        <p:spPr>
          <a:xfrm>
            <a:off x="690639" y="6040690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Palovahinko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0465641-67DA-3653-8F5B-5BC596F81D84}"/>
              </a:ext>
            </a:extLst>
          </p:cNvPr>
          <p:cNvSpPr/>
          <p:nvPr/>
        </p:nvSpPr>
        <p:spPr>
          <a:xfrm>
            <a:off x="2837602" y="6471314"/>
            <a:ext cx="1800000" cy="619380"/>
          </a:xfrm>
          <a:prstGeom prst="rect">
            <a:avLst/>
          </a:prstGeom>
          <a:solidFill>
            <a:schemeClr val="bg1"/>
          </a:solidFill>
          <a:ln>
            <a:solidFill>
              <a:srgbClr val="5C8E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Rakennusosien / omaisuuden korjaus alkuperäistä parempaan kuntoon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3C5F8EF-A9E8-5137-C508-B7E706B660EB}"/>
              </a:ext>
            </a:extLst>
          </p:cNvPr>
          <p:cNvSpPr/>
          <p:nvPr/>
        </p:nvSpPr>
        <p:spPr>
          <a:xfrm>
            <a:off x="690639" y="961457"/>
            <a:ext cx="1800000" cy="746474"/>
          </a:xfrm>
          <a:prstGeom prst="rect">
            <a:avLst/>
          </a:prstGeom>
          <a:solidFill>
            <a:srgbClr val="D0CEC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Keskeiset skenaariot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6784CB6-A767-51E3-21CC-EA6A8E2D6967}"/>
              </a:ext>
            </a:extLst>
          </p:cNvPr>
          <p:cNvSpPr/>
          <p:nvPr/>
        </p:nvSpPr>
        <p:spPr>
          <a:xfrm>
            <a:off x="2837602" y="961457"/>
            <a:ext cx="1800000" cy="746474"/>
          </a:xfrm>
          <a:prstGeom prst="rect">
            <a:avLst/>
          </a:prstGeom>
          <a:solidFill>
            <a:srgbClr val="D0CEC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Rakennesuunnittelun toimenpiteet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B8672FD-2D1A-21EA-9FEB-55CFF027DE5A}"/>
              </a:ext>
            </a:extLst>
          </p:cNvPr>
          <p:cNvSpPr/>
          <p:nvPr/>
        </p:nvSpPr>
        <p:spPr>
          <a:xfrm>
            <a:off x="5005997" y="961426"/>
            <a:ext cx="1800000" cy="746474"/>
          </a:xfrm>
          <a:prstGeom prst="rect">
            <a:avLst/>
          </a:prstGeom>
          <a:solidFill>
            <a:srgbClr val="D0CEC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Rakennesuunnittelun</a:t>
            </a:r>
          </a:p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toteutustavat 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34829D6-370F-45CF-5E69-6E054E7BC7DC}"/>
              </a:ext>
            </a:extLst>
          </p:cNvPr>
          <p:cNvSpPr/>
          <p:nvPr/>
        </p:nvSpPr>
        <p:spPr>
          <a:xfrm>
            <a:off x="10320395" y="961457"/>
            <a:ext cx="1800000" cy="746443"/>
          </a:xfrm>
          <a:prstGeom prst="rect">
            <a:avLst/>
          </a:prstGeom>
          <a:solidFill>
            <a:srgbClr val="D0CEC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Rakennejärjestelmän elinkaarisuunnittelun työnkulku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8602ADC-7EBE-4532-C9AB-73EF431B300F}"/>
              </a:ext>
            </a:extLst>
          </p:cNvPr>
          <p:cNvSpPr/>
          <p:nvPr/>
        </p:nvSpPr>
        <p:spPr>
          <a:xfrm>
            <a:off x="7176774" y="961457"/>
            <a:ext cx="2778888" cy="746474"/>
          </a:xfrm>
          <a:prstGeom prst="rect">
            <a:avLst/>
          </a:prstGeom>
          <a:solidFill>
            <a:srgbClr val="D0CEC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Rakennejärjestelmän kuntoarviotoimenpiteet</a:t>
            </a:r>
            <a:endParaRPr lang="en-FI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F6B0BF0-B764-2494-7185-6C554451B4DB}"/>
              </a:ext>
            </a:extLst>
          </p:cNvPr>
          <p:cNvSpPr/>
          <p:nvPr/>
        </p:nvSpPr>
        <p:spPr>
          <a:xfrm>
            <a:off x="690639" y="6495013"/>
            <a:ext cx="1800000" cy="45432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aurioituminen mekaanisen vaikutuksen johdosta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9CE95A9-8E91-9613-5DC2-69C8BAD1EE33}"/>
              </a:ext>
            </a:extLst>
          </p:cNvPr>
          <p:cNvSpPr/>
          <p:nvPr/>
        </p:nvSpPr>
        <p:spPr>
          <a:xfrm>
            <a:off x="690639" y="7038536"/>
            <a:ext cx="1800000" cy="57093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Suuri muodonmuuos, muu vaurio ilman n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äkyviä syitä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AC47E5B-5EA5-4E37-412F-E5A6EB464E6D}"/>
              </a:ext>
            </a:extLst>
          </p:cNvPr>
          <p:cNvCxnSpPr>
            <a:cxnSpLocks/>
            <a:stCxn id="81" idx="3"/>
            <a:endCxn id="82" idx="1"/>
          </p:cNvCxnSpPr>
          <p:nvPr/>
        </p:nvCxnSpPr>
        <p:spPr>
          <a:xfrm>
            <a:off x="2490639" y="1334694"/>
            <a:ext cx="346963" cy="0"/>
          </a:xfrm>
          <a:prstGeom prst="straightConnector1">
            <a:avLst/>
          </a:prstGeom>
          <a:ln w="38100">
            <a:solidFill>
              <a:srgbClr val="5C8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12800FF-EB86-C806-5C28-917DBEA73997}"/>
              </a:ext>
            </a:extLst>
          </p:cNvPr>
          <p:cNvCxnSpPr>
            <a:cxnSpLocks/>
            <a:stCxn id="82" idx="3"/>
            <a:endCxn id="83" idx="1"/>
          </p:cNvCxnSpPr>
          <p:nvPr/>
        </p:nvCxnSpPr>
        <p:spPr>
          <a:xfrm flipV="1">
            <a:off x="4637602" y="1334663"/>
            <a:ext cx="368395" cy="31"/>
          </a:xfrm>
          <a:prstGeom prst="straightConnector1">
            <a:avLst/>
          </a:prstGeom>
          <a:ln w="38100">
            <a:solidFill>
              <a:srgbClr val="5C8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F1ED6EC-7D35-8685-517B-C5696DAC2C53}"/>
              </a:ext>
            </a:extLst>
          </p:cNvPr>
          <p:cNvCxnSpPr>
            <a:cxnSpLocks/>
            <a:stCxn id="83" idx="3"/>
            <a:endCxn id="85" idx="1"/>
          </p:cNvCxnSpPr>
          <p:nvPr/>
        </p:nvCxnSpPr>
        <p:spPr>
          <a:xfrm>
            <a:off x="6805997" y="1334663"/>
            <a:ext cx="370777" cy="31"/>
          </a:xfrm>
          <a:prstGeom prst="straightConnector1">
            <a:avLst/>
          </a:prstGeom>
          <a:ln w="38100">
            <a:solidFill>
              <a:srgbClr val="5C8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989008D3-CA91-22F5-9C62-28B9754F2174}"/>
              </a:ext>
            </a:extLst>
          </p:cNvPr>
          <p:cNvCxnSpPr>
            <a:cxnSpLocks/>
            <a:stCxn id="85" idx="3"/>
            <a:endCxn id="84" idx="1"/>
          </p:cNvCxnSpPr>
          <p:nvPr/>
        </p:nvCxnSpPr>
        <p:spPr>
          <a:xfrm flipV="1">
            <a:off x="9955662" y="1334679"/>
            <a:ext cx="364733" cy="15"/>
          </a:xfrm>
          <a:prstGeom prst="straightConnector1">
            <a:avLst/>
          </a:prstGeom>
          <a:ln w="38100">
            <a:solidFill>
              <a:srgbClr val="5C8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A0D8F69E-B409-765B-730B-28756F0AADE3}"/>
              </a:ext>
            </a:extLst>
          </p:cNvPr>
          <p:cNvSpPr/>
          <p:nvPr/>
        </p:nvSpPr>
        <p:spPr>
          <a:xfrm>
            <a:off x="2837602" y="4076989"/>
            <a:ext cx="1800000" cy="36328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Elementin poisto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68D0AE0-4FA1-298A-8220-66848D4094A8}"/>
              </a:ext>
            </a:extLst>
          </p:cNvPr>
          <p:cNvSpPr/>
          <p:nvPr/>
        </p:nvSpPr>
        <p:spPr>
          <a:xfrm>
            <a:off x="7174391" y="3411209"/>
            <a:ext cx="2778888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Pystykuormien siirtoreittien toimintavarmuus huomioiden päivitetyt kuormat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3BED170-8ED1-1757-7F5C-0936D9AC5154}"/>
              </a:ext>
            </a:extLst>
          </p:cNvPr>
          <p:cNvSpPr/>
          <p:nvPr/>
        </p:nvSpPr>
        <p:spPr>
          <a:xfrm>
            <a:off x="7174391" y="6297302"/>
            <a:ext cx="2778888" cy="36512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”Inhimillisen virheen” aiheuttamat satunnaisluonteiset poikkeamat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96C346A-5E9D-F3D6-FF05-0819304200D5}"/>
              </a:ext>
            </a:extLst>
          </p:cNvPr>
          <p:cNvSpPr/>
          <p:nvPr/>
        </p:nvSpPr>
        <p:spPr>
          <a:xfrm>
            <a:off x="7174391" y="6847159"/>
            <a:ext cx="2778888" cy="365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Komponenttitason arviointi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E737E65-9E49-1436-3543-90239DC42E6D}"/>
              </a:ext>
            </a:extLst>
          </p:cNvPr>
          <p:cNvSpPr/>
          <p:nvPr/>
        </p:nvSpPr>
        <p:spPr>
          <a:xfrm>
            <a:off x="7174391" y="7835166"/>
            <a:ext cx="2778888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Vetoliitosten ja ankkuroinnin tarkastelut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E52E482-7BBA-630D-CB10-F75BDA809C23}"/>
              </a:ext>
            </a:extLst>
          </p:cNvPr>
          <p:cNvSpPr/>
          <p:nvPr/>
        </p:nvSpPr>
        <p:spPr>
          <a:xfrm>
            <a:off x="7174391" y="8240475"/>
            <a:ext cx="2778888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Liitosalueiden uudelleen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äytön arviointi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D24A9E0-057E-7C3C-9B11-A5E5911728FB}"/>
              </a:ext>
            </a:extLst>
          </p:cNvPr>
          <p:cNvSpPr/>
          <p:nvPr/>
        </p:nvSpPr>
        <p:spPr>
          <a:xfrm>
            <a:off x="7174391" y="8645784"/>
            <a:ext cx="2778888" cy="48171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Liitosalueiden korjaukset ja vahvistaminen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2897E44-C03F-3540-3908-53BB5FBD9DA4}"/>
              </a:ext>
            </a:extLst>
          </p:cNvPr>
          <p:cNvSpPr/>
          <p:nvPr/>
        </p:nvSpPr>
        <p:spPr>
          <a:xfrm>
            <a:off x="7174391" y="7252468"/>
            <a:ext cx="2778888" cy="54251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Arvioitavien ja korjattavien osien saavutettavuuden ja in situ-korjaustöiden mahdollisuuksien arviointi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D8CB8515-761A-86AF-2322-0A6930378110}"/>
              </a:ext>
            </a:extLst>
          </p:cNvPr>
          <p:cNvSpPr/>
          <p:nvPr/>
        </p:nvSpPr>
        <p:spPr>
          <a:xfrm>
            <a:off x="1419598" y="777965"/>
            <a:ext cx="321585" cy="321585"/>
          </a:xfrm>
          <a:prstGeom prst="ellipse">
            <a:avLst/>
          </a:prstGeom>
          <a:solidFill>
            <a:srgbClr val="D0CECE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564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</a:t>
            </a:r>
            <a:endParaRPr lang="en-US" sz="1564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DF0EE970-D345-858B-9325-0D47CFF188E6}"/>
              </a:ext>
            </a:extLst>
          </p:cNvPr>
          <p:cNvSpPr/>
          <p:nvPr/>
        </p:nvSpPr>
        <p:spPr>
          <a:xfrm>
            <a:off x="3576810" y="777965"/>
            <a:ext cx="321585" cy="321585"/>
          </a:xfrm>
          <a:prstGeom prst="ellipse">
            <a:avLst/>
          </a:prstGeom>
          <a:solidFill>
            <a:srgbClr val="D0CECE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564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661F3175-26A2-65CF-6E07-380F9859E44D}"/>
              </a:ext>
            </a:extLst>
          </p:cNvPr>
          <p:cNvSpPr/>
          <p:nvPr/>
        </p:nvSpPr>
        <p:spPr>
          <a:xfrm>
            <a:off x="5743284" y="777965"/>
            <a:ext cx="321585" cy="321585"/>
          </a:xfrm>
          <a:prstGeom prst="ellipse">
            <a:avLst/>
          </a:prstGeom>
          <a:solidFill>
            <a:srgbClr val="D0CECE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i-FI" sz="1564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endParaRPr lang="en-US" sz="1564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E7327FB4-5F79-155C-EE33-FF05107E0D35}"/>
              </a:ext>
            </a:extLst>
          </p:cNvPr>
          <p:cNvSpPr/>
          <p:nvPr/>
        </p:nvSpPr>
        <p:spPr>
          <a:xfrm>
            <a:off x="8392155" y="777965"/>
            <a:ext cx="321585" cy="321585"/>
          </a:xfrm>
          <a:prstGeom prst="ellipse">
            <a:avLst/>
          </a:prstGeom>
          <a:solidFill>
            <a:srgbClr val="D0CECE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564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</a:t>
            </a:r>
            <a:endParaRPr lang="en-US" sz="1564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9DD36475-306B-AE20-A8C1-5D585C89585A}"/>
              </a:ext>
            </a:extLst>
          </p:cNvPr>
          <p:cNvSpPr/>
          <p:nvPr/>
        </p:nvSpPr>
        <p:spPr>
          <a:xfrm>
            <a:off x="11069852" y="777965"/>
            <a:ext cx="321585" cy="321585"/>
          </a:xfrm>
          <a:prstGeom prst="ellipse">
            <a:avLst/>
          </a:prstGeom>
          <a:solidFill>
            <a:srgbClr val="D0CECE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564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5</a:t>
            </a:r>
            <a:endParaRPr lang="en-US" sz="1564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BB2E3F5-326F-DF95-E87D-06FC273F05C5}"/>
              </a:ext>
            </a:extLst>
          </p:cNvPr>
          <p:cNvSpPr/>
          <p:nvPr/>
        </p:nvSpPr>
        <p:spPr>
          <a:xfrm>
            <a:off x="10320395" y="8350428"/>
            <a:ext cx="1800000" cy="777075"/>
          </a:xfrm>
          <a:prstGeom prst="rect">
            <a:avLst/>
          </a:prstGeom>
          <a:solidFill>
            <a:schemeClr val="bg1"/>
          </a:solidFill>
          <a:ln w="44450" cmpd="dbl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Rakennejärjestelmän yksityiskohtainen digitaalinen inventaario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A8298D5-D351-DD35-C9DE-D85677AF7C10}"/>
              </a:ext>
            </a:extLst>
          </p:cNvPr>
          <p:cNvCxnSpPr>
            <a:cxnSpLocks/>
          </p:cNvCxnSpPr>
          <p:nvPr/>
        </p:nvCxnSpPr>
        <p:spPr>
          <a:xfrm>
            <a:off x="11220395" y="2563897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61D8DB0-47D9-D340-F2B0-D73E956B7E47}"/>
              </a:ext>
            </a:extLst>
          </p:cNvPr>
          <p:cNvCxnSpPr>
            <a:cxnSpLocks/>
          </p:cNvCxnSpPr>
          <p:nvPr/>
        </p:nvCxnSpPr>
        <p:spPr>
          <a:xfrm>
            <a:off x="11220395" y="3613738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4B767CD8-1621-D9A2-B000-6797359F40C7}"/>
              </a:ext>
            </a:extLst>
          </p:cNvPr>
          <p:cNvCxnSpPr>
            <a:cxnSpLocks/>
          </p:cNvCxnSpPr>
          <p:nvPr/>
        </p:nvCxnSpPr>
        <p:spPr>
          <a:xfrm>
            <a:off x="11220395" y="4433306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3D12083A-0ECD-7252-DA14-B481B1B243B2}"/>
              </a:ext>
            </a:extLst>
          </p:cNvPr>
          <p:cNvCxnSpPr>
            <a:cxnSpLocks/>
          </p:cNvCxnSpPr>
          <p:nvPr/>
        </p:nvCxnSpPr>
        <p:spPr>
          <a:xfrm>
            <a:off x="11220395" y="5325094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4BE37EB-9446-4FC7-E136-D3DBD1B38091}"/>
              </a:ext>
            </a:extLst>
          </p:cNvPr>
          <p:cNvCxnSpPr>
            <a:cxnSpLocks/>
          </p:cNvCxnSpPr>
          <p:nvPr/>
        </p:nvCxnSpPr>
        <p:spPr>
          <a:xfrm>
            <a:off x="11220395" y="6673401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5A2E7AF9-E2BE-7936-DD48-5CC5FB27D30F}"/>
              </a:ext>
            </a:extLst>
          </p:cNvPr>
          <p:cNvCxnSpPr>
            <a:cxnSpLocks/>
          </p:cNvCxnSpPr>
          <p:nvPr/>
        </p:nvCxnSpPr>
        <p:spPr>
          <a:xfrm>
            <a:off x="11220395" y="7430491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7745ABA3-21CA-7F7A-9113-21EA4B111843}"/>
              </a:ext>
            </a:extLst>
          </p:cNvPr>
          <p:cNvCxnSpPr>
            <a:cxnSpLocks/>
          </p:cNvCxnSpPr>
          <p:nvPr/>
        </p:nvCxnSpPr>
        <p:spPr>
          <a:xfrm>
            <a:off x="11220395" y="8161717"/>
            <a:ext cx="0" cy="1887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63761463-E0E3-6DBC-3494-A4877F417057}"/>
              </a:ext>
            </a:extLst>
          </p:cNvPr>
          <p:cNvCxnSpPr>
            <a:cxnSpLocks/>
            <a:stCxn id="21" idx="3"/>
            <a:endCxn id="14" idx="1"/>
          </p:cNvCxnSpPr>
          <p:nvPr/>
        </p:nvCxnSpPr>
        <p:spPr>
          <a:xfrm flipV="1">
            <a:off x="2490639" y="2032415"/>
            <a:ext cx="346963" cy="454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3BC738C1-8E74-307C-767E-7B098912BE72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 flipV="1">
            <a:off x="2490639" y="2441514"/>
            <a:ext cx="346963" cy="4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B253FAF-4DE4-454C-EF76-DF7475B331FC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2490639" y="2441514"/>
            <a:ext cx="346963" cy="909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E2AC070-9B56-CD87-8104-4DF84B0D09EE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2490639" y="3093915"/>
            <a:ext cx="346963" cy="257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3217F1C-6C57-F3D1-412D-30C7B30BA817}"/>
              </a:ext>
            </a:extLst>
          </p:cNvPr>
          <p:cNvCxnSpPr>
            <a:cxnSpLocks/>
            <a:stCxn id="31" idx="3"/>
            <a:endCxn id="37" idx="1"/>
          </p:cNvCxnSpPr>
          <p:nvPr/>
        </p:nvCxnSpPr>
        <p:spPr>
          <a:xfrm>
            <a:off x="2490639" y="3351432"/>
            <a:ext cx="346963" cy="379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505C0AF-FF82-C395-DC9F-0A88E1378F7D}"/>
              </a:ext>
            </a:extLst>
          </p:cNvPr>
          <p:cNvCxnSpPr>
            <a:cxnSpLocks/>
            <a:stCxn id="31" idx="3"/>
            <a:endCxn id="99" idx="1"/>
          </p:cNvCxnSpPr>
          <p:nvPr/>
        </p:nvCxnSpPr>
        <p:spPr>
          <a:xfrm>
            <a:off x="2490639" y="3351432"/>
            <a:ext cx="346963" cy="907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60DE93DE-9A0E-52EF-FE93-9648E43BBC2D}"/>
              </a:ext>
            </a:extLst>
          </p:cNvPr>
          <p:cNvCxnSpPr>
            <a:cxnSpLocks/>
            <a:stCxn id="22" idx="3"/>
            <a:endCxn id="38" idx="1"/>
          </p:cNvCxnSpPr>
          <p:nvPr/>
        </p:nvCxnSpPr>
        <p:spPr>
          <a:xfrm>
            <a:off x="4637602" y="2441514"/>
            <a:ext cx="368395" cy="1407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8468576F-E166-56A3-CB6F-4F8C56A614A7}"/>
              </a:ext>
            </a:extLst>
          </p:cNvPr>
          <p:cNvSpPr/>
          <p:nvPr/>
        </p:nvSpPr>
        <p:spPr>
          <a:xfrm>
            <a:off x="2837602" y="4654840"/>
            <a:ext cx="1800000" cy="3651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Pienentyneet pystykuormat </a:t>
            </a:r>
            <a:endParaRPr lang="en-FI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0B830AC2-539A-96BD-3517-EB6032E1A9E0}"/>
              </a:ext>
            </a:extLst>
          </p:cNvPr>
          <p:cNvCxnSpPr>
            <a:cxnSpLocks/>
            <a:stCxn id="161" idx="3"/>
            <a:endCxn id="63" idx="1"/>
          </p:cNvCxnSpPr>
          <p:nvPr/>
        </p:nvCxnSpPr>
        <p:spPr>
          <a:xfrm>
            <a:off x="4637602" y="4837403"/>
            <a:ext cx="368395" cy="1966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3C6FDF63-C30F-1DF2-397E-7D6F5AE75549}"/>
              </a:ext>
            </a:extLst>
          </p:cNvPr>
          <p:cNvCxnSpPr>
            <a:cxnSpLocks/>
            <a:stCxn id="31" idx="3"/>
            <a:endCxn id="161" idx="1"/>
          </p:cNvCxnSpPr>
          <p:nvPr/>
        </p:nvCxnSpPr>
        <p:spPr>
          <a:xfrm>
            <a:off x="2490639" y="3351432"/>
            <a:ext cx="346963" cy="1485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0D4597D2-D8CE-4576-7F69-D0E55C7ACFF6}"/>
              </a:ext>
            </a:extLst>
          </p:cNvPr>
          <p:cNvCxnSpPr>
            <a:cxnSpLocks/>
            <a:stCxn id="161" idx="3"/>
            <a:endCxn id="33" idx="1"/>
          </p:cNvCxnSpPr>
          <p:nvPr/>
        </p:nvCxnSpPr>
        <p:spPr>
          <a:xfrm flipV="1">
            <a:off x="4637602" y="3277230"/>
            <a:ext cx="368395" cy="1560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E91E531-D0AF-C7C8-CD8E-E90AB1581964}"/>
              </a:ext>
            </a:extLst>
          </p:cNvPr>
          <p:cNvCxnSpPr>
            <a:cxnSpLocks/>
            <a:stCxn id="88" idx="3"/>
          </p:cNvCxnSpPr>
          <p:nvPr/>
        </p:nvCxnSpPr>
        <p:spPr>
          <a:xfrm>
            <a:off x="2490639" y="6722175"/>
            <a:ext cx="8673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DD10FF4-686C-7064-E035-6801B43024E8}"/>
              </a:ext>
            </a:extLst>
          </p:cNvPr>
          <p:cNvCxnSpPr>
            <a:cxnSpLocks/>
          </p:cNvCxnSpPr>
          <p:nvPr/>
        </p:nvCxnSpPr>
        <p:spPr>
          <a:xfrm>
            <a:off x="2490638" y="6213338"/>
            <a:ext cx="867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9494E05F-8819-BF22-FCA0-7ED0B884D537}"/>
              </a:ext>
            </a:extLst>
          </p:cNvPr>
          <p:cNvCxnSpPr>
            <a:cxnSpLocks/>
          </p:cNvCxnSpPr>
          <p:nvPr/>
        </p:nvCxnSpPr>
        <p:spPr>
          <a:xfrm>
            <a:off x="2490638" y="5768928"/>
            <a:ext cx="867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74669AE4-B27E-2DEA-C544-1F2D2EB17F65}"/>
              </a:ext>
            </a:extLst>
          </p:cNvPr>
          <p:cNvCxnSpPr>
            <a:cxnSpLocks/>
          </p:cNvCxnSpPr>
          <p:nvPr/>
        </p:nvCxnSpPr>
        <p:spPr>
          <a:xfrm>
            <a:off x="2576009" y="3972465"/>
            <a:ext cx="0" cy="274971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0F581CE9-49F0-7077-F2E9-7657C5432B2F}"/>
              </a:ext>
            </a:extLst>
          </p:cNvPr>
          <p:cNvCxnSpPr>
            <a:cxnSpLocks/>
            <a:endCxn id="37" idx="1"/>
          </p:cNvCxnSpPr>
          <p:nvPr/>
        </p:nvCxnSpPr>
        <p:spPr>
          <a:xfrm flipV="1">
            <a:off x="2576009" y="3730537"/>
            <a:ext cx="261593" cy="2690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CD67D8DD-BB23-1811-06DE-33CC397EAE6C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2576009" y="3093915"/>
            <a:ext cx="261593" cy="90565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F07B9B72-82DE-292F-59A9-9160C90789F7}"/>
              </a:ext>
            </a:extLst>
          </p:cNvPr>
          <p:cNvCxnSpPr>
            <a:cxnSpLocks/>
            <a:endCxn id="99" idx="1"/>
          </p:cNvCxnSpPr>
          <p:nvPr/>
        </p:nvCxnSpPr>
        <p:spPr>
          <a:xfrm>
            <a:off x="2576009" y="3999570"/>
            <a:ext cx="261593" cy="25906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6A7B1EFF-E9F4-F50F-5450-634971F5CFA2}"/>
              </a:ext>
            </a:extLst>
          </p:cNvPr>
          <p:cNvCxnSpPr>
            <a:cxnSpLocks/>
            <a:endCxn id="62" idx="1"/>
          </p:cNvCxnSpPr>
          <p:nvPr/>
        </p:nvCxnSpPr>
        <p:spPr>
          <a:xfrm flipV="1">
            <a:off x="2573273" y="5544689"/>
            <a:ext cx="264329" cy="2278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6F122D04-E5A3-76DB-B3F2-288AE37555F9}"/>
              </a:ext>
            </a:extLst>
          </p:cNvPr>
          <p:cNvCxnSpPr>
            <a:cxnSpLocks/>
            <a:endCxn id="67" idx="1"/>
          </p:cNvCxnSpPr>
          <p:nvPr/>
        </p:nvCxnSpPr>
        <p:spPr>
          <a:xfrm>
            <a:off x="2573273" y="5768927"/>
            <a:ext cx="264329" cy="38176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A3BEB363-BB3D-1385-CB04-0BF25F4C9CD1}"/>
              </a:ext>
            </a:extLst>
          </p:cNvPr>
          <p:cNvCxnSpPr>
            <a:cxnSpLocks/>
            <a:endCxn id="72" idx="1"/>
          </p:cNvCxnSpPr>
          <p:nvPr/>
        </p:nvCxnSpPr>
        <p:spPr>
          <a:xfrm>
            <a:off x="2574641" y="5768928"/>
            <a:ext cx="262961" cy="10120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9273BED1-07F0-5C4E-1C8A-4E8B55F67683}"/>
              </a:ext>
            </a:extLst>
          </p:cNvPr>
          <p:cNvCxnSpPr>
            <a:cxnSpLocks/>
            <a:stCxn id="89" idx="3"/>
            <a:endCxn id="72" idx="1"/>
          </p:cNvCxnSpPr>
          <p:nvPr/>
        </p:nvCxnSpPr>
        <p:spPr>
          <a:xfrm flipV="1">
            <a:off x="2490639" y="6781004"/>
            <a:ext cx="346963" cy="5429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9EEB2E3E-5681-D8D6-0A58-B015748B6520}"/>
              </a:ext>
            </a:extLst>
          </p:cNvPr>
          <p:cNvCxnSpPr>
            <a:cxnSpLocks/>
            <a:stCxn id="89" idx="3"/>
          </p:cNvCxnSpPr>
          <p:nvPr/>
        </p:nvCxnSpPr>
        <p:spPr>
          <a:xfrm>
            <a:off x="2490639" y="7324001"/>
            <a:ext cx="43153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5F834AED-89B9-90D9-F8D0-761BABCCBEAE}"/>
              </a:ext>
            </a:extLst>
          </p:cNvPr>
          <p:cNvCxnSpPr>
            <a:cxnSpLocks/>
          </p:cNvCxnSpPr>
          <p:nvPr/>
        </p:nvCxnSpPr>
        <p:spPr>
          <a:xfrm flipV="1">
            <a:off x="4821799" y="4337590"/>
            <a:ext cx="0" cy="29864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8CEFEFE5-6A3B-397D-F4F4-EBF54B9990E2}"/>
              </a:ext>
            </a:extLst>
          </p:cNvPr>
          <p:cNvCxnSpPr>
            <a:cxnSpLocks/>
            <a:endCxn id="53" idx="1"/>
          </p:cNvCxnSpPr>
          <p:nvPr/>
        </p:nvCxnSpPr>
        <p:spPr>
          <a:xfrm flipV="1">
            <a:off x="4819573" y="5282326"/>
            <a:ext cx="1864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C1EE9FAB-A07D-6EBE-4016-38DB4405B19E}"/>
              </a:ext>
            </a:extLst>
          </p:cNvPr>
          <p:cNvCxnSpPr>
            <a:cxnSpLocks/>
          </p:cNvCxnSpPr>
          <p:nvPr/>
        </p:nvCxnSpPr>
        <p:spPr>
          <a:xfrm flipV="1">
            <a:off x="4819573" y="4337590"/>
            <a:ext cx="1864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3D79021-4088-4543-71A2-11A69EEBF600}"/>
              </a:ext>
            </a:extLst>
          </p:cNvPr>
          <p:cNvCxnSpPr>
            <a:cxnSpLocks/>
          </p:cNvCxnSpPr>
          <p:nvPr/>
        </p:nvCxnSpPr>
        <p:spPr>
          <a:xfrm>
            <a:off x="7079216" y="5615811"/>
            <a:ext cx="8673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236D85BE-C624-893D-4D36-69391CD75282}"/>
              </a:ext>
            </a:extLst>
          </p:cNvPr>
          <p:cNvCxnSpPr>
            <a:cxnSpLocks/>
          </p:cNvCxnSpPr>
          <p:nvPr/>
        </p:nvCxnSpPr>
        <p:spPr>
          <a:xfrm>
            <a:off x="7079215" y="5106974"/>
            <a:ext cx="8674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0928FFF-55F9-9384-4567-7EF8AC431BD0}"/>
              </a:ext>
            </a:extLst>
          </p:cNvPr>
          <p:cNvCxnSpPr>
            <a:cxnSpLocks/>
          </p:cNvCxnSpPr>
          <p:nvPr/>
        </p:nvCxnSpPr>
        <p:spPr>
          <a:xfrm>
            <a:off x="7079215" y="4662564"/>
            <a:ext cx="8674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7168F934-64F8-3BDF-6E44-7EE39097F727}"/>
              </a:ext>
            </a:extLst>
          </p:cNvPr>
          <p:cNvCxnSpPr>
            <a:cxnSpLocks/>
          </p:cNvCxnSpPr>
          <p:nvPr/>
        </p:nvCxnSpPr>
        <p:spPr>
          <a:xfrm>
            <a:off x="7077101" y="6064292"/>
            <a:ext cx="8673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90B2D757-F30F-CF36-241E-0A3454A3E798}"/>
              </a:ext>
            </a:extLst>
          </p:cNvPr>
          <p:cNvCxnSpPr>
            <a:cxnSpLocks/>
          </p:cNvCxnSpPr>
          <p:nvPr/>
        </p:nvCxnSpPr>
        <p:spPr>
          <a:xfrm flipV="1">
            <a:off x="7077101" y="4662564"/>
            <a:ext cx="0" cy="140172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63640E60-8B52-4B2D-8722-C0A9577AACFF}"/>
              </a:ext>
            </a:extLst>
          </p:cNvPr>
          <p:cNvCxnSpPr>
            <a:cxnSpLocks/>
          </p:cNvCxnSpPr>
          <p:nvPr/>
        </p:nvCxnSpPr>
        <p:spPr>
          <a:xfrm flipV="1">
            <a:off x="6805997" y="5334274"/>
            <a:ext cx="235654" cy="1989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4355F9BA-57A2-A5EC-40AC-DF9893D02942}"/>
              </a:ext>
            </a:extLst>
          </p:cNvPr>
          <p:cNvCxnSpPr>
            <a:cxnSpLocks/>
          </p:cNvCxnSpPr>
          <p:nvPr/>
        </p:nvCxnSpPr>
        <p:spPr>
          <a:xfrm>
            <a:off x="7082396" y="6468933"/>
            <a:ext cx="867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0E7CEE07-D45F-228A-8ABD-7231E7BCA931}"/>
              </a:ext>
            </a:extLst>
          </p:cNvPr>
          <p:cNvCxnSpPr>
            <a:cxnSpLocks/>
          </p:cNvCxnSpPr>
          <p:nvPr/>
        </p:nvCxnSpPr>
        <p:spPr>
          <a:xfrm flipV="1">
            <a:off x="6805997" y="6467860"/>
            <a:ext cx="271104" cy="856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D5C89EEA-B146-5E66-4254-4779F77B31C4}"/>
              </a:ext>
            </a:extLst>
          </p:cNvPr>
          <p:cNvCxnSpPr>
            <a:cxnSpLocks/>
          </p:cNvCxnSpPr>
          <p:nvPr/>
        </p:nvCxnSpPr>
        <p:spPr>
          <a:xfrm>
            <a:off x="7041651" y="5328588"/>
            <a:ext cx="35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CC7EA77D-3CF3-E9E2-6304-5AFA54FA5CF2}"/>
              </a:ext>
            </a:extLst>
          </p:cNvPr>
          <p:cNvCxnSpPr>
            <a:cxnSpLocks/>
            <a:stCxn id="58" idx="3"/>
          </p:cNvCxnSpPr>
          <p:nvPr/>
        </p:nvCxnSpPr>
        <p:spPr>
          <a:xfrm flipV="1">
            <a:off x="6805997" y="5324032"/>
            <a:ext cx="235654" cy="690659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75C49377-F17A-AC20-1E20-06C0B6218E32}"/>
              </a:ext>
            </a:extLst>
          </p:cNvPr>
          <p:cNvCxnSpPr>
            <a:cxnSpLocks/>
            <a:stCxn id="53" idx="3"/>
            <a:endCxn id="35" idx="1"/>
          </p:cNvCxnSpPr>
          <p:nvPr/>
        </p:nvCxnSpPr>
        <p:spPr>
          <a:xfrm flipV="1">
            <a:off x="6805997" y="3046129"/>
            <a:ext cx="368394" cy="2236197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FF329D49-CE7B-CDF6-C089-D257400A7620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6805907" y="2467696"/>
            <a:ext cx="368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F4A8753C-D800-D691-DA81-AC7F1394FCD5}"/>
              </a:ext>
            </a:extLst>
          </p:cNvPr>
          <p:cNvCxnSpPr>
            <a:cxnSpLocks/>
            <a:stCxn id="33" idx="3"/>
            <a:endCxn id="35" idx="1"/>
          </p:cNvCxnSpPr>
          <p:nvPr/>
        </p:nvCxnSpPr>
        <p:spPr>
          <a:xfrm flipV="1">
            <a:off x="6805997" y="3046129"/>
            <a:ext cx="368394" cy="231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AA4411A4-34D7-8D06-9AE8-823D96E0DA85}"/>
              </a:ext>
            </a:extLst>
          </p:cNvPr>
          <p:cNvCxnSpPr>
            <a:cxnSpLocks/>
            <a:stCxn id="38" idx="3"/>
            <a:endCxn id="35" idx="1"/>
          </p:cNvCxnSpPr>
          <p:nvPr/>
        </p:nvCxnSpPr>
        <p:spPr>
          <a:xfrm flipV="1">
            <a:off x="6805997" y="3046129"/>
            <a:ext cx="368394" cy="802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03676EC8-0BDB-6471-FF20-77EC2BED6ECB}"/>
              </a:ext>
            </a:extLst>
          </p:cNvPr>
          <p:cNvCxnSpPr>
            <a:cxnSpLocks/>
            <a:stCxn id="43" idx="3"/>
            <a:endCxn id="35" idx="1"/>
          </p:cNvCxnSpPr>
          <p:nvPr/>
        </p:nvCxnSpPr>
        <p:spPr>
          <a:xfrm flipV="1">
            <a:off x="6805997" y="3046129"/>
            <a:ext cx="368394" cy="129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FA71CC0-1B83-6566-B798-B7E6C3C2F828}"/>
              </a:ext>
            </a:extLst>
          </p:cNvPr>
          <p:cNvCxnSpPr>
            <a:cxnSpLocks/>
            <a:stCxn id="38" idx="3"/>
            <a:endCxn id="100" idx="1"/>
          </p:cNvCxnSpPr>
          <p:nvPr/>
        </p:nvCxnSpPr>
        <p:spPr>
          <a:xfrm flipV="1">
            <a:off x="6805997" y="3593772"/>
            <a:ext cx="368394" cy="254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952F6AF0-3DC5-EB8D-153F-2DEAEE68AD94}"/>
              </a:ext>
            </a:extLst>
          </p:cNvPr>
          <p:cNvCxnSpPr>
            <a:cxnSpLocks/>
          </p:cNvCxnSpPr>
          <p:nvPr/>
        </p:nvCxnSpPr>
        <p:spPr>
          <a:xfrm>
            <a:off x="9955394" y="5592209"/>
            <a:ext cx="8673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C7DF6812-EDB9-46C0-D1B8-81D070B09BF0}"/>
              </a:ext>
            </a:extLst>
          </p:cNvPr>
          <p:cNvCxnSpPr>
            <a:cxnSpLocks/>
          </p:cNvCxnSpPr>
          <p:nvPr/>
        </p:nvCxnSpPr>
        <p:spPr>
          <a:xfrm>
            <a:off x="9955393" y="5083372"/>
            <a:ext cx="8674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78E2C5BE-06E9-D781-2691-634551FBB843}"/>
              </a:ext>
            </a:extLst>
          </p:cNvPr>
          <p:cNvCxnSpPr>
            <a:cxnSpLocks/>
          </p:cNvCxnSpPr>
          <p:nvPr/>
        </p:nvCxnSpPr>
        <p:spPr>
          <a:xfrm>
            <a:off x="9955393" y="4638962"/>
            <a:ext cx="8674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437E5687-F922-B74E-A2FA-7B7996DDDA21}"/>
              </a:ext>
            </a:extLst>
          </p:cNvPr>
          <p:cNvCxnSpPr>
            <a:cxnSpLocks/>
          </p:cNvCxnSpPr>
          <p:nvPr/>
        </p:nvCxnSpPr>
        <p:spPr>
          <a:xfrm>
            <a:off x="9953279" y="6040690"/>
            <a:ext cx="8673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1104BEFE-76A6-7013-0A59-A373F073CC28}"/>
              </a:ext>
            </a:extLst>
          </p:cNvPr>
          <p:cNvCxnSpPr>
            <a:cxnSpLocks/>
          </p:cNvCxnSpPr>
          <p:nvPr/>
        </p:nvCxnSpPr>
        <p:spPr>
          <a:xfrm flipV="1">
            <a:off x="10042179" y="4638962"/>
            <a:ext cx="0" cy="140172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EEC0170B-402D-1DF3-95D2-6F00DC4FF4D1}"/>
              </a:ext>
            </a:extLst>
          </p:cNvPr>
          <p:cNvCxnSpPr>
            <a:cxnSpLocks/>
          </p:cNvCxnSpPr>
          <p:nvPr/>
        </p:nvCxnSpPr>
        <p:spPr>
          <a:xfrm>
            <a:off x="9953233" y="8409809"/>
            <a:ext cx="86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C16E9D3E-C413-0A12-4C50-8EA43E0E5E66}"/>
              </a:ext>
            </a:extLst>
          </p:cNvPr>
          <p:cNvCxnSpPr>
            <a:cxnSpLocks/>
          </p:cNvCxnSpPr>
          <p:nvPr/>
        </p:nvCxnSpPr>
        <p:spPr>
          <a:xfrm>
            <a:off x="9953232" y="8005753"/>
            <a:ext cx="867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9FC15290-DF79-7701-43CC-A9A5959659A2}"/>
              </a:ext>
            </a:extLst>
          </p:cNvPr>
          <p:cNvCxnSpPr>
            <a:cxnSpLocks/>
          </p:cNvCxnSpPr>
          <p:nvPr/>
        </p:nvCxnSpPr>
        <p:spPr>
          <a:xfrm>
            <a:off x="9953232" y="7499427"/>
            <a:ext cx="867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1366734-5DED-84E9-82D7-CA491ABD04F2}"/>
              </a:ext>
            </a:extLst>
          </p:cNvPr>
          <p:cNvCxnSpPr>
            <a:cxnSpLocks/>
          </p:cNvCxnSpPr>
          <p:nvPr/>
        </p:nvCxnSpPr>
        <p:spPr>
          <a:xfrm>
            <a:off x="9951118" y="8901155"/>
            <a:ext cx="86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AB5610EC-736F-1F81-E761-D7DABBBA3B92}"/>
              </a:ext>
            </a:extLst>
          </p:cNvPr>
          <p:cNvCxnSpPr>
            <a:cxnSpLocks/>
          </p:cNvCxnSpPr>
          <p:nvPr/>
        </p:nvCxnSpPr>
        <p:spPr>
          <a:xfrm flipV="1">
            <a:off x="10040018" y="7499427"/>
            <a:ext cx="0" cy="140172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C0629D6-6A9C-5E3B-CABC-DB28EF39D265}"/>
              </a:ext>
            </a:extLst>
          </p:cNvPr>
          <p:cNvCxnSpPr>
            <a:cxnSpLocks/>
          </p:cNvCxnSpPr>
          <p:nvPr/>
        </p:nvCxnSpPr>
        <p:spPr>
          <a:xfrm>
            <a:off x="7082391" y="8422780"/>
            <a:ext cx="86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24051464-C24A-20BE-62E5-8CF7A9DD9059}"/>
              </a:ext>
            </a:extLst>
          </p:cNvPr>
          <p:cNvCxnSpPr>
            <a:cxnSpLocks/>
          </p:cNvCxnSpPr>
          <p:nvPr/>
        </p:nvCxnSpPr>
        <p:spPr>
          <a:xfrm>
            <a:off x="7082390" y="8021893"/>
            <a:ext cx="8674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FE63EE97-521D-906C-C6D8-708A5644E36E}"/>
              </a:ext>
            </a:extLst>
          </p:cNvPr>
          <p:cNvCxnSpPr>
            <a:cxnSpLocks/>
          </p:cNvCxnSpPr>
          <p:nvPr/>
        </p:nvCxnSpPr>
        <p:spPr>
          <a:xfrm>
            <a:off x="7080276" y="8890311"/>
            <a:ext cx="86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61AA2609-B114-4919-31F0-9CEB07DB34E2}"/>
              </a:ext>
            </a:extLst>
          </p:cNvPr>
          <p:cNvCxnSpPr>
            <a:cxnSpLocks/>
          </p:cNvCxnSpPr>
          <p:nvPr/>
        </p:nvCxnSpPr>
        <p:spPr>
          <a:xfrm flipV="1">
            <a:off x="7080276" y="8021893"/>
            <a:ext cx="0" cy="86841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9503FC3D-86AB-A92D-E0DB-BD8220D2E7EF}"/>
              </a:ext>
            </a:extLst>
          </p:cNvPr>
          <p:cNvCxnSpPr>
            <a:cxnSpLocks/>
            <a:endCxn id="107" idx="1"/>
          </p:cNvCxnSpPr>
          <p:nvPr/>
        </p:nvCxnSpPr>
        <p:spPr>
          <a:xfrm>
            <a:off x="6805907" y="6781003"/>
            <a:ext cx="368484" cy="7427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A6CF56D5-C8EB-8FD4-93D4-F21A8CA99CEA}"/>
              </a:ext>
            </a:extLst>
          </p:cNvPr>
          <p:cNvCxnSpPr>
            <a:cxnSpLocks/>
          </p:cNvCxnSpPr>
          <p:nvPr/>
        </p:nvCxnSpPr>
        <p:spPr>
          <a:xfrm>
            <a:off x="6807275" y="6781004"/>
            <a:ext cx="267740" cy="16417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944F4249-2476-4E71-079A-FA417C466E66}"/>
              </a:ext>
            </a:extLst>
          </p:cNvPr>
          <p:cNvCxnSpPr>
            <a:cxnSpLocks/>
          </p:cNvCxnSpPr>
          <p:nvPr/>
        </p:nvCxnSpPr>
        <p:spPr>
          <a:xfrm>
            <a:off x="10037857" y="8200291"/>
            <a:ext cx="867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FEBEE065-A7A7-3F54-C13A-BC5B97799FC1}"/>
              </a:ext>
            </a:extLst>
          </p:cNvPr>
          <p:cNvCxnSpPr>
            <a:cxnSpLocks/>
          </p:cNvCxnSpPr>
          <p:nvPr/>
        </p:nvCxnSpPr>
        <p:spPr>
          <a:xfrm flipV="1">
            <a:off x="10124596" y="2527290"/>
            <a:ext cx="0" cy="567449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959EE4BE-7074-81AB-0C42-EF04D2E1799C}"/>
              </a:ext>
            </a:extLst>
          </p:cNvPr>
          <p:cNvCxnSpPr>
            <a:cxnSpLocks/>
          </p:cNvCxnSpPr>
          <p:nvPr/>
        </p:nvCxnSpPr>
        <p:spPr>
          <a:xfrm>
            <a:off x="10124596" y="2527290"/>
            <a:ext cx="195799" cy="0"/>
          </a:xfrm>
          <a:prstGeom prst="line">
            <a:avLst/>
          </a:prstGeom>
          <a:ln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454A8B9-0641-1EC7-212F-A00394045C10}"/>
              </a:ext>
            </a:extLst>
          </p:cNvPr>
          <p:cNvCxnSpPr>
            <a:cxnSpLocks/>
          </p:cNvCxnSpPr>
          <p:nvPr/>
        </p:nvCxnSpPr>
        <p:spPr>
          <a:xfrm flipV="1">
            <a:off x="9953053" y="2441240"/>
            <a:ext cx="368485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6DCA5C73-1D65-C157-EB99-BABC2E7CF6E4}"/>
              </a:ext>
            </a:extLst>
          </p:cNvPr>
          <p:cNvCxnSpPr>
            <a:cxnSpLocks/>
          </p:cNvCxnSpPr>
          <p:nvPr/>
        </p:nvCxnSpPr>
        <p:spPr>
          <a:xfrm flipV="1">
            <a:off x="9953053" y="6036581"/>
            <a:ext cx="368485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E3508FF3-ABAA-2373-C71A-9752E107AC24}"/>
              </a:ext>
            </a:extLst>
          </p:cNvPr>
          <p:cNvCxnSpPr>
            <a:cxnSpLocks/>
            <a:stCxn id="101" idx="3"/>
          </p:cNvCxnSpPr>
          <p:nvPr/>
        </p:nvCxnSpPr>
        <p:spPr>
          <a:xfrm flipV="1">
            <a:off x="9953279" y="6466370"/>
            <a:ext cx="2475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7670E0C8-895A-14D8-0473-AA17243A58FB}"/>
              </a:ext>
            </a:extLst>
          </p:cNvPr>
          <p:cNvCxnSpPr>
            <a:cxnSpLocks/>
          </p:cNvCxnSpPr>
          <p:nvPr/>
        </p:nvCxnSpPr>
        <p:spPr>
          <a:xfrm flipV="1">
            <a:off x="10200796" y="3162509"/>
            <a:ext cx="0" cy="330535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97BDD942-1C15-A7B1-B17E-ADFEA02AB996}"/>
              </a:ext>
            </a:extLst>
          </p:cNvPr>
          <p:cNvCxnSpPr>
            <a:cxnSpLocks/>
          </p:cNvCxnSpPr>
          <p:nvPr/>
        </p:nvCxnSpPr>
        <p:spPr>
          <a:xfrm>
            <a:off x="10200796" y="3162509"/>
            <a:ext cx="119599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87BFC99F-E21F-B68B-9692-6D26307C77E3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9953279" y="3046129"/>
            <a:ext cx="367116" cy="1578604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99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5353</TotalTime>
  <Words>315</Words>
  <Application>Microsoft Office PowerPoint</Application>
  <PresentationFormat>A3 Paper (297x420 mm)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Katja Rodionova</dc:creator>
  <cp:lastModifiedBy>Katja Rodionova (TAU)</cp:lastModifiedBy>
  <cp:revision>6</cp:revision>
  <dcterms:created xsi:type="dcterms:W3CDTF">2022-11-15T15:21:43Z</dcterms:created>
  <dcterms:modified xsi:type="dcterms:W3CDTF">2024-06-21T20:34:49Z</dcterms:modified>
</cp:coreProperties>
</file>